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1"/>
  </p:notesMasterIdLst>
  <p:sldIdLst>
    <p:sldId id="257" r:id="rId2"/>
    <p:sldId id="258" r:id="rId3"/>
    <p:sldId id="263" r:id="rId4"/>
    <p:sldId id="317" r:id="rId5"/>
    <p:sldId id="264" r:id="rId6"/>
    <p:sldId id="265" r:id="rId7"/>
    <p:sldId id="266" r:id="rId8"/>
    <p:sldId id="267" r:id="rId9"/>
    <p:sldId id="268" r:id="rId10"/>
    <p:sldId id="315" r:id="rId11"/>
    <p:sldId id="316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318" r:id="rId27"/>
    <p:sldId id="319" r:id="rId28"/>
    <p:sldId id="320" r:id="rId29"/>
    <p:sldId id="321" r:id="rId3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D2E9E82-16A0-4D7D-B10D-582830ED90FE}">
  <a:tblStyle styleId="{CD2E9E82-16A0-4D7D-B10D-582830ED90FE}" styleName="Table_0">
    <a:wholeTbl>
      <a:tcTxStyle b="off" i="off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 cmpd="sng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E9EFF7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/>
        <a:fill>
          <a:solidFill>
            <a:srgbClr val="E9EFF7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E0EBA02-40E3-4E2E-8983-7DB32B59365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27"/>
    <p:restoredTop sz="94231"/>
  </p:normalViewPr>
  <p:slideViewPr>
    <p:cSldViewPr snapToGrid="0" snapToObjects="1">
      <p:cViewPr varScale="1">
        <p:scale>
          <a:sx n="59" d="100"/>
          <a:sy n="59" d="100"/>
        </p:scale>
        <p:origin x="19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77267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49943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5 分钟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3分钟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3407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9D86C8-11D5-461C-A694-456CACB9C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674592-9856-4FCF-BD96-5F0CEAAEA8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622645-F326-466C-BA9C-CBA486740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F779D8C-1479-4FEA-95EB-741421A62205}" type="datetimeFigureOut">
              <a:rPr lang="en-US" smtClean="0"/>
              <a:t>12/10/17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7475C8-AD52-4A01-9995-3E211FA4F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40E8220-D882-4926-A33E-B80085E9A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C8B7-51F1-4FDC-983E-D1B4FBA41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80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zh-CN" sz="1000">
                <a:solidFill>
                  <a:schemeClr val="dk2"/>
                </a:solidFill>
              </a:rPr>
              <a:t>‹#›</a:t>
            </a:fld>
            <a:endParaRPr lang="zh-C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Day 5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>
            <a:off x="4482913" y="2433250"/>
            <a:ext cx="178175" cy="276999"/>
          </a:xfrm>
          <a:prstGeom prst="rect">
            <a:avLst/>
          </a:prstGeom>
          <a:noFill/>
          <a:ln>
            <a:noFill/>
          </a:ln>
        </p:spPr>
        <p:txBody>
          <a:bodyPr wrap="square" lIns="68569" tIns="34275" rIns="68569" bIns="34275" anchor="t" anchorCtr="0">
            <a:noAutofit/>
          </a:bodyPr>
          <a:lstStyle/>
          <a:p>
            <a:pPr>
              <a:buSzPct val="25000"/>
            </a:pPr>
            <a:r>
              <a:rPr lang="en-US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</a:p>
        </p:txBody>
      </p:sp>
      <p:graphicFrame>
        <p:nvGraphicFramePr>
          <p:cNvPr id="85" name="Shape 85"/>
          <p:cNvGraphicFramePr/>
          <p:nvPr/>
        </p:nvGraphicFramePr>
        <p:xfrm>
          <a:off x="0" y="0"/>
          <a:ext cx="9144000" cy="51435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572000"/>
                <a:gridCol w="4572000"/>
              </a:tblGrid>
              <a:tr h="2571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40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400"/>
                    </a:p>
                  </a:txBody>
                  <a:tcPr marL="68588" marR="68588" marT="34294" marB="34294"/>
                </a:tc>
              </a:tr>
              <a:tr h="2571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40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400"/>
                    </a:p>
                  </a:txBody>
                  <a:tcPr marL="68588" marR="68588" marT="34294" marB="34294"/>
                </a:tc>
              </a:tr>
            </a:tbl>
          </a:graphicData>
        </a:graphic>
      </p:graphicFrame>
      <p:pic>
        <p:nvPicPr>
          <p:cNvPr id="86" name="Shape 86" descr="https://lh4.googleusercontent.com/xDBABuXDykhHwNNQ4VjcHcOQgWUE44Mnus1nY4-rWSl8QTPWx0BCX3wJsBOQru7t4133oopOtJoKjEq0wfiFa2E0i3AMs3NRnnCj3oprFC-VjCI0ZX_6Ws8uOtgbUp6qoVdx7PLYPHw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3593" y="63417"/>
            <a:ext cx="2971041" cy="2452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 descr="https://lh4.googleusercontent.com/1AMYKYHJSQl7h-9fGsMaj4lK6tIZ3zULXAn5ySKS5l8Tg7JBLNFoPvhSmFOPhnl5LuHAnTJu13gEYxbrC_yp_zIU0TSmgCfBYATcF2Y0wHWKz5hQ3GTbpuy1ZuzhlW896LwOWsHAjH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65692" y="94441"/>
            <a:ext cx="1789834" cy="2444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 descr="https://lh3.googleusercontent.com/DJN0EivBCZ75404IRncKgdegpzdB-eqxop9C1gpgWuceGpHY7anRZTG2zHqa1w92N9QXsn7_BeB-jnzrZqUM_kIHqnHqWswzUCBpNFdkQJy9vaNEBFP2kQ4frVou1sIuNEBEdAd_U7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68032" y="2710249"/>
            <a:ext cx="4010585" cy="2334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 descr="https://lh5.googleusercontent.com/Q80eFs0K4L6oO4WgqGF3xL7bSP9gSwdG0MmjIjo6CsWIecTp-uEYb4MKEcOnCuyLtfHQfllXtZcO7AjxOudThZ8d3Z4_fusrbd1IbAhB4GfGqYVaFU9aYKB751fr6a0_5tX4j-gmaKw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327" y="2579794"/>
            <a:ext cx="2523854" cy="24654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9410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/>
        </p:nvSpPr>
        <p:spPr>
          <a:xfrm>
            <a:off x="4482913" y="2433250"/>
            <a:ext cx="178175" cy="276999"/>
          </a:xfrm>
          <a:prstGeom prst="rect">
            <a:avLst/>
          </a:prstGeom>
          <a:noFill/>
          <a:ln>
            <a:noFill/>
          </a:ln>
        </p:spPr>
        <p:txBody>
          <a:bodyPr wrap="square" lIns="68569" tIns="34275" rIns="68569" bIns="34275" anchor="t" anchorCtr="0">
            <a:noAutofit/>
          </a:bodyPr>
          <a:lstStyle/>
          <a:p>
            <a:pPr>
              <a:buSzPct val="25000"/>
            </a:pPr>
            <a:r>
              <a:rPr lang="en-US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</a:p>
        </p:txBody>
      </p:sp>
      <p:graphicFrame>
        <p:nvGraphicFramePr>
          <p:cNvPr id="95" name="Shape 95"/>
          <p:cNvGraphicFramePr/>
          <p:nvPr/>
        </p:nvGraphicFramePr>
        <p:xfrm>
          <a:off x="0" y="0"/>
          <a:ext cx="9144000" cy="51435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572000"/>
                <a:gridCol w="4572000"/>
              </a:tblGrid>
              <a:tr h="25717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9000">
                          <a:latin typeface="Arial"/>
                          <a:ea typeface="Arial"/>
                          <a:cs typeface="Arial"/>
                          <a:sym typeface="Arial"/>
                        </a:rPr>
                        <a:t>记录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88" marR="68588" marT="34294" marB="34294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9000">
                          <a:latin typeface="Arial"/>
                          <a:ea typeface="Arial"/>
                          <a:cs typeface="Arial"/>
                          <a:sym typeface="Arial"/>
                        </a:rPr>
                        <a:t>担心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</a:t>
                      </a:r>
                    </a:p>
                  </a:txBody>
                  <a:tcPr marL="68588" marR="68588" marT="34294" marB="34294" anchor="ctr"/>
                </a:tc>
              </a:tr>
              <a:tr h="25717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9000">
                          <a:latin typeface="Arial"/>
                          <a:ea typeface="Arial"/>
                          <a:cs typeface="Arial"/>
                          <a:sym typeface="Arial"/>
                        </a:rPr>
                        <a:t>联系</a:t>
                      </a:r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</a:p>
                  </a:txBody>
                  <a:tcPr marL="68588" marR="68588" marT="34294" marB="34294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9000">
                          <a:latin typeface="Arial"/>
                          <a:ea typeface="Arial"/>
                          <a:cs typeface="Arial"/>
                          <a:sym typeface="Arial"/>
                        </a:rPr>
                        <a:t>分享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endParaRPr sz="2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</a:p>
                  </a:txBody>
                  <a:tcPr marL="68588" marR="68588" marT="34294" marB="34294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3040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ctrTitle"/>
          </p:nvPr>
        </p:nvSpPr>
        <p:spPr>
          <a:xfrm>
            <a:off x="311700" y="744575"/>
            <a:ext cx="8520600" cy="10152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社交软件面面观</a:t>
            </a:r>
          </a:p>
        </p:txBody>
      </p:sp>
      <p:sp>
        <p:nvSpPr>
          <p:cNvPr id="175" name="Shape 175"/>
          <p:cNvSpPr txBox="1">
            <a:spLocks noGrp="1"/>
          </p:cNvSpPr>
          <p:nvPr>
            <p:ph type="subTitle" idx="1"/>
          </p:nvPr>
        </p:nvSpPr>
        <p:spPr>
          <a:xfrm>
            <a:off x="311700" y="2184650"/>
            <a:ext cx="4067100" cy="1645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zh-CN" sz="4800"/>
              <a:t>看文本，</a:t>
            </a:r>
          </a:p>
          <a:p>
            <a:pPr lvl="0" algn="l" rtl="0">
              <a:spcBef>
                <a:spcPts val="0"/>
              </a:spcBef>
              <a:buNone/>
            </a:pPr>
            <a:r>
              <a:rPr lang="zh-CN" sz="4800"/>
              <a:t>找关键词。</a:t>
            </a:r>
          </a:p>
        </p:txBody>
      </p:sp>
      <p:pic>
        <p:nvPicPr>
          <p:cNvPr id="176" name="Shape 176"/>
          <p:cNvPicPr preferRelativeResize="0"/>
          <p:nvPr/>
        </p:nvPicPr>
        <p:blipFill rotWithShape="1">
          <a:blip r:embed="rId3">
            <a:alphaModFix/>
          </a:blip>
          <a:srcRect l="26934" t="39285" r="16869" b="2874"/>
          <a:stretch/>
        </p:blipFill>
        <p:spPr>
          <a:xfrm>
            <a:off x="5290150" y="2702724"/>
            <a:ext cx="2304625" cy="178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Shape 1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2199" y="1181175"/>
            <a:ext cx="3368524" cy="2781149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Shape 182"/>
          <p:cNvSpPr txBox="1"/>
          <p:nvPr/>
        </p:nvSpPr>
        <p:spPr>
          <a:xfrm>
            <a:off x="4646350" y="1071750"/>
            <a:ext cx="3881400" cy="300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zh-CN" sz="12000">
                <a:solidFill>
                  <a:schemeClr val="dk1"/>
                </a:solidFill>
                <a:latin typeface="KaiTi"/>
                <a:ea typeface="KaiTi"/>
                <a:cs typeface="KaiTi"/>
                <a:sym typeface="KaiTi"/>
              </a:rPr>
              <a:t>记录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Shape 1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200" y="0"/>
            <a:ext cx="87215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Shape 1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2199" y="1181175"/>
            <a:ext cx="3368524" cy="2781149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Shape 193"/>
          <p:cNvSpPr txBox="1"/>
          <p:nvPr/>
        </p:nvSpPr>
        <p:spPr>
          <a:xfrm>
            <a:off x="4646350" y="1071750"/>
            <a:ext cx="3881400" cy="300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zh-CN" sz="12000">
                <a:solidFill>
                  <a:schemeClr val="dk1"/>
                </a:solidFill>
                <a:latin typeface="KaiTi"/>
                <a:ea typeface="KaiTi"/>
                <a:cs typeface="KaiTi"/>
                <a:sym typeface="KaiTi"/>
              </a:rPr>
              <a:t>记录</a:t>
            </a:r>
          </a:p>
        </p:txBody>
      </p:sp>
      <p:sp>
        <p:nvSpPr>
          <p:cNvPr id="194" name="Shape 194"/>
          <p:cNvSpPr txBox="1"/>
          <p:nvPr/>
        </p:nvSpPr>
        <p:spPr>
          <a:xfrm>
            <a:off x="806625" y="314275"/>
            <a:ext cx="7511100" cy="712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 sz="2400"/>
              <a:t>请用这个关键词说一句话来描述这个图片。</a:t>
            </a:r>
          </a:p>
        </p:txBody>
      </p:sp>
      <p:sp>
        <p:nvSpPr>
          <p:cNvPr id="195" name="Shape 195"/>
          <p:cNvSpPr/>
          <p:nvPr/>
        </p:nvSpPr>
        <p:spPr>
          <a:xfrm>
            <a:off x="7148803" y="3645475"/>
            <a:ext cx="1216200" cy="10686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6" name="Shape 196"/>
          <p:cNvSpPr/>
          <p:nvPr/>
        </p:nvSpPr>
        <p:spPr>
          <a:xfrm>
            <a:off x="8182475" y="3375825"/>
            <a:ext cx="733200" cy="586500"/>
          </a:xfrm>
          <a:prstGeom prst="wedgeEllipseCallout">
            <a:avLst>
              <a:gd name="adj1" fmla="val -52083"/>
              <a:gd name="adj2" fmla="val 75002"/>
            </a:avLst>
          </a:prstGeom>
          <a:solidFill>
            <a:schemeClr val="lt2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 sz="3000" b="1">
                <a:solidFill>
                  <a:srgbClr val="FF0000"/>
                </a:solidFill>
              </a:rPr>
              <a:t>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Shape 2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6000" y="763250"/>
            <a:ext cx="4015424" cy="380555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Shape 202"/>
          <p:cNvSpPr txBox="1"/>
          <p:nvPr/>
        </p:nvSpPr>
        <p:spPr>
          <a:xfrm>
            <a:off x="5105250" y="1071750"/>
            <a:ext cx="3633000" cy="300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zh-CN" sz="12000">
                <a:solidFill>
                  <a:schemeClr val="dk1"/>
                </a:solidFill>
                <a:latin typeface="KaiTi"/>
                <a:ea typeface="KaiTi"/>
                <a:cs typeface="KaiTi"/>
                <a:sym typeface="KaiTi"/>
              </a:rPr>
              <a:t>分享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Shape 2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00" y="50550"/>
            <a:ext cx="9038274" cy="5040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Shape 2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6000" y="763250"/>
            <a:ext cx="4015424" cy="380555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Shape 213"/>
          <p:cNvSpPr txBox="1"/>
          <p:nvPr/>
        </p:nvSpPr>
        <p:spPr>
          <a:xfrm>
            <a:off x="5105250" y="1071750"/>
            <a:ext cx="3633000" cy="300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zh-CN" sz="12000">
                <a:solidFill>
                  <a:schemeClr val="dk1"/>
                </a:solidFill>
                <a:latin typeface="KaiTi"/>
                <a:ea typeface="KaiTi"/>
                <a:cs typeface="KaiTi"/>
                <a:sym typeface="KaiTi"/>
              </a:rPr>
              <a:t>分享</a:t>
            </a:r>
          </a:p>
        </p:txBody>
      </p:sp>
      <p:sp>
        <p:nvSpPr>
          <p:cNvPr id="214" name="Shape 214"/>
          <p:cNvSpPr/>
          <p:nvPr/>
        </p:nvSpPr>
        <p:spPr>
          <a:xfrm>
            <a:off x="7148803" y="3645475"/>
            <a:ext cx="1216200" cy="10686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5" name="Shape 215"/>
          <p:cNvSpPr/>
          <p:nvPr/>
        </p:nvSpPr>
        <p:spPr>
          <a:xfrm>
            <a:off x="8182475" y="3375825"/>
            <a:ext cx="733200" cy="586500"/>
          </a:xfrm>
          <a:prstGeom prst="wedgeEllipseCallout">
            <a:avLst>
              <a:gd name="adj1" fmla="val -52083"/>
              <a:gd name="adj2" fmla="val 75002"/>
            </a:avLst>
          </a:prstGeom>
          <a:solidFill>
            <a:schemeClr val="lt2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 sz="3000" b="1">
                <a:solidFill>
                  <a:srgbClr val="FF0000"/>
                </a:solidFill>
              </a:rPr>
              <a:t>？</a:t>
            </a:r>
          </a:p>
        </p:txBody>
      </p:sp>
      <p:sp>
        <p:nvSpPr>
          <p:cNvPr id="216" name="Shape 216"/>
          <p:cNvSpPr txBox="1"/>
          <p:nvPr/>
        </p:nvSpPr>
        <p:spPr>
          <a:xfrm>
            <a:off x="806625" y="314275"/>
            <a:ext cx="7511100" cy="712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 sz="2400"/>
              <a:t>请用这个关键词说一句话来描述这个图片。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Shape 2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7874" y="606787"/>
            <a:ext cx="2877500" cy="3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Shape 222"/>
          <p:cNvSpPr txBox="1"/>
          <p:nvPr/>
        </p:nvSpPr>
        <p:spPr>
          <a:xfrm>
            <a:off x="4675050" y="1032525"/>
            <a:ext cx="3891000" cy="300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zh-CN" sz="12000">
                <a:solidFill>
                  <a:schemeClr val="dk1"/>
                </a:solidFill>
                <a:latin typeface="KaiTi"/>
                <a:ea typeface="KaiTi"/>
                <a:cs typeface="KaiTi"/>
                <a:sym typeface="KaiTi"/>
              </a:rPr>
              <a:t>联系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ctrTitle"/>
          </p:nvPr>
        </p:nvSpPr>
        <p:spPr>
          <a:xfrm>
            <a:off x="259325" y="325550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zh-CN" sz="4800">
                <a:latin typeface="KaiTi"/>
                <a:ea typeface="KaiTi"/>
                <a:cs typeface="KaiTi"/>
                <a:sym typeface="KaiTi"/>
              </a:rPr>
              <a:t>学习目标</a:t>
            </a:r>
          </a:p>
        </p:txBody>
      </p:sp>
      <p:sp>
        <p:nvSpPr>
          <p:cNvPr id="69" name="Shape 69"/>
          <p:cNvSpPr txBox="1"/>
          <p:nvPr/>
        </p:nvSpPr>
        <p:spPr>
          <a:xfrm>
            <a:off x="460275" y="1539900"/>
            <a:ext cx="7983000" cy="1948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285750" lvl="0" indent="-293370" rtl="0">
              <a:spcBef>
                <a:spcPts val="1080"/>
              </a:spcBef>
              <a:buClr>
                <a:srgbClr val="000000"/>
              </a:buClr>
              <a:buSzPct val="100000"/>
              <a:buAutoNum type="arabicPeriod"/>
            </a:pPr>
            <a:r>
              <a:rPr lang="zh-CN" sz="3600" b="1">
                <a:latin typeface="Corbel"/>
                <a:ea typeface="Corbel"/>
                <a:cs typeface="Corbel"/>
                <a:sym typeface="Corbel"/>
              </a:rPr>
              <a:t>我可以了解文章的大意。</a:t>
            </a:r>
          </a:p>
          <a:p>
            <a:pPr marL="285750" lvl="0" indent="-255270" rtl="0">
              <a:spcBef>
                <a:spcPts val="1080"/>
              </a:spcBef>
              <a:buClr>
                <a:srgbClr val="000000"/>
              </a:buClr>
              <a:buSzPct val="100000"/>
              <a:buAutoNum type="arabicPeriod"/>
            </a:pPr>
            <a:r>
              <a:rPr lang="zh-CN" sz="3000">
                <a:latin typeface="Corbel"/>
                <a:ea typeface="Corbel"/>
                <a:cs typeface="Corbel"/>
                <a:sym typeface="Corbel"/>
              </a:rPr>
              <a:t>我可以总结文章的大意。</a:t>
            </a:r>
          </a:p>
          <a:p>
            <a:pPr marL="285750" lvl="0" indent="-255270" rtl="0">
              <a:spcBef>
                <a:spcPts val="1080"/>
              </a:spcBef>
              <a:buClr>
                <a:srgbClr val="000000"/>
              </a:buClr>
              <a:buSzPct val="100000"/>
              <a:buAutoNum type="arabicPeriod"/>
            </a:pPr>
            <a:r>
              <a:rPr lang="zh-CN" sz="3000">
                <a:latin typeface="Corbel"/>
                <a:ea typeface="Corbel"/>
                <a:cs typeface="Corbel"/>
                <a:sym typeface="Corbel"/>
              </a:rPr>
              <a:t>我可以分辨作者的观点。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8" name="Shape 22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29" name="Shape 2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35224"/>
            <a:ext cx="9094874" cy="46203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Shape 2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7874" y="606787"/>
            <a:ext cx="2877500" cy="3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Shape 235"/>
          <p:cNvSpPr txBox="1"/>
          <p:nvPr/>
        </p:nvSpPr>
        <p:spPr>
          <a:xfrm>
            <a:off x="4675050" y="1032525"/>
            <a:ext cx="3891000" cy="300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zh-CN" sz="12000">
                <a:solidFill>
                  <a:schemeClr val="dk1"/>
                </a:solidFill>
                <a:latin typeface="KaiTi"/>
                <a:ea typeface="KaiTi"/>
                <a:cs typeface="KaiTi"/>
                <a:sym typeface="KaiTi"/>
              </a:rPr>
              <a:t>联系</a:t>
            </a:r>
          </a:p>
        </p:txBody>
      </p:sp>
      <p:sp>
        <p:nvSpPr>
          <p:cNvPr id="236" name="Shape 236"/>
          <p:cNvSpPr/>
          <p:nvPr/>
        </p:nvSpPr>
        <p:spPr>
          <a:xfrm>
            <a:off x="7148803" y="3645475"/>
            <a:ext cx="1216200" cy="10686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7" name="Shape 237"/>
          <p:cNvSpPr/>
          <p:nvPr/>
        </p:nvSpPr>
        <p:spPr>
          <a:xfrm>
            <a:off x="8182475" y="3375825"/>
            <a:ext cx="733200" cy="586500"/>
          </a:xfrm>
          <a:prstGeom prst="wedgeEllipseCallout">
            <a:avLst>
              <a:gd name="adj1" fmla="val -52083"/>
              <a:gd name="adj2" fmla="val 75002"/>
            </a:avLst>
          </a:prstGeom>
          <a:solidFill>
            <a:schemeClr val="lt2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 sz="3000" b="1">
                <a:solidFill>
                  <a:srgbClr val="FF0000"/>
                </a:solidFill>
              </a:rPr>
              <a:t>？</a:t>
            </a:r>
          </a:p>
        </p:txBody>
      </p:sp>
      <p:sp>
        <p:nvSpPr>
          <p:cNvPr id="238" name="Shape 238"/>
          <p:cNvSpPr txBox="1"/>
          <p:nvPr/>
        </p:nvSpPr>
        <p:spPr>
          <a:xfrm>
            <a:off x="806625" y="314275"/>
            <a:ext cx="7511100" cy="712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 sz="2400" b="1"/>
              <a:t>请用这个关键词说一句话来描述这个图片。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Shape 243"/>
          <p:cNvPicPr preferRelativeResize="0"/>
          <p:nvPr/>
        </p:nvPicPr>
        <p:blipFill rotWithShape="1">
          <a:blip r:embed="rId3">
            <a:alphaModFix/>
          </a:blip>
          <a:srcRect r="13644"/>
          <a:stretch/>
        </p:blipFill>
        <p:spPr>
          <a:xfrm>
            <a:off x="820449" y="1720237"/>
            <a:ext cx="3708700" cy="24003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Shape 244"/>
          <p:cNvSpPr txBox="1"/>
          <p:nvPr/>
        </p:nvSpPr>
        <p:spPr>
          <a:xfrm>
            <a:off x="4722850" y="1367150"/>
            <a:ext cx="4369200" cy="300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zh-CN" sz="12000">
                <a:solidFill>
                  <a:schemeClr val="dk1"/>
                </a:solidFill>
                <a:latin typeface="KaiTi"/>
                <a:ea typeface="KaiTi"/>
                <a:cs typeface="KaiTi"/>
                <a:sym typeface="KaiTi"/>
              </a:rPr>
              <a:t>担心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50" name="Shape 25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51" name="Shape 2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93300"/>
            <a:ext cx="9014525" cy="455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Shape 256"/>
          <p:cNvPicPr preferRelativeResize="0"/>
          <p:nvPr/>
        </p:nvPicPr>
        <p:blipFill rotWithShape="1">
          <a:blip r:embed="rId3">
            <a:alphaModFix/>
          </a:blip>
          <a:srcRect r="13644"/>
          <a:stretch/>
        </p:blipFill>
        <p:spPr>
          <a:xfrm>
            <a:off x="820449" y="1720237"/>
            <a:ext cx="3708700" cy="24003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Shape 257"/>
          <p:cNvSpPr txBox="1"/>
          <p:nvPr/>
        </p:nvSpPr>
        <p:spPr>
          <a:xfrm>
            <a:off x="4722850" y="1367150"/>
            <a:ext cx="4369200" cy="300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zh-CN" sz="12000">
                <a:solidFill>
                  <a:schemeClr val="dk1"/>
                </a:solidFill>
                <a:latin typeface="KaiTi"/>
                <a:ea typeface="KaiTi"/>
                <a:cs typeface="KaiTi"/>
                <a:sym typeface="KaiTi"/>
              </a:rPr>
              <a:t>担心</a:t>
            </a:r>
          </a:p>
        </p:txBody>
      </p:sp>
      <p:sp>
        <p:nvSpPr>
          <p:cNvPr id="258" name="Shape 258"/>
          <p:cNvSpPr/>
          <p:nvPr/>
        </p:nvSpPr>
        <p:spPr>
          <a:xfrm>
            <a:off x="7148803" y="3645475"/>
            <a:ext cx="1216200" cy="10686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9" name="Shape 259"/>
          <p:cNvSpPr/>
          <p:nvPr/>
        </p:nvSpPr>
        <p:spPr>
          <a:xfrm>
            <a:off x="8182475" y="3375825"/>
            <a:ext cx="733200" cy="586500"/>
          </a:xfrm>
          <a:prstGeom prst="wedgeEllipseCallout">
            <a:avLst>
              <a:gd name="adj1" fmla="val -52083"/>
              <a:gd name="adj2" fmla="val 75002"/>
            </a:avLst>
          </a:prstGeom>
          <a:solidFill>
            <a:schemeClr val="lt2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 sz="3000" b="1">
                <a:solidFill>
                  <a:srgbClr val="FF0000"/>
                </a:solidFill>
              </a:rPr>
              <a:t>？</a:t>
            </a:r>
          </a:p>
        </p:txBody>
      </p:sp>
      <p:sp>
        <p:nvSpPr>
          <p:cNvPr id="260" name="Shape 260"/>
          <p:cNvSpPr txBox="1"/>
          <p:nvPr/>
        </p:nvSpPr>
        <p:spPr>
          <a:xfrm>
            <a:off x="377125" y="251425"/>
            <a:ext cx="8432700" cy="796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 sz="2400" b="1">
                <a:solidFill>
                  <a:schemeClr val="dk1"/>
                </a:solidFill>
              </a:rPr>
              <a:t>请用这个关键词说一句话来描述这个图片。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ctrTitle"/>
          </p:nvPr>
        </p:nvSpPr>
        <p:spPr>
          <a:xfrm>
            <a:off x="259008" y="28082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小组朗读</a:t>
            </a:r>
          </a:p>
        </p:txBody>
      </p:sp>
      <p:pic>
        <p:nvPicPr>
          <p:cNvPr id="266" name="Shape 2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6825" y="2815562"/>
            <a:ext cx="4095750" cy="111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6DB933-FD60-468D-BCF6-34D106D87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46364"/>
            <a:ext cx="7886700" cy="458585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  <a:buNone/>
            </a:pPr>
            <a:r>
              <a:rPr lang="zh-CN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“朋友圈可以</a:t>
            </a:r>
            <a:r>
              <a:rPr lang="zh-CN" altLang="en-US" sz="3600" b="1" u="sng" dirty="0">
                <a:latin typeface="KaiTi" panose="02010609060101010101" pitchFamily="49" charset="-122"/>
                <a:ea typeface="KaiTi" panose="02010609060101010101" pitchFamily="49" charset="-122"/>
              </a:rPr>
              <a:t>记录</a:t>
            </a:r>
            <a:r>
              <a:rPr lang="zh-CN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真实的自己。对没有耐心的我来说，</a:t>
            </a:r>
            <a:r>
              <a:rPr lang="zh-CN" altLang="en-US" sz="3600" b="1" u="sng" dirty="0">
                <a:latin typeface="KaiTi" panose="02010609060101010101" pitchFamily="49" charset="-122"/>
                <a:ea typeface="KaiTi" panose="02010609060101010101" pitchFamily="49" charset="-122"/>
              </a:rPr>
              <a:t>记日记</a:t>
            </a:r>
            <a:r>
              <a:rPr lang="zh-CN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是很难一直做下去的，而朋友圈正好成了我的好</a:t>
            </a:r>
            <a:r>
              <a:rPr lang="zh-CN" altLang="en-US" sz="3600" b="1" u="sng" dirty="0">
                <a:latin typeface="KaiTi" panose="02010609060101010101" pitchFamily="49" charset="-122"/>
                <a:ea typeface="KaiTi" panose="02010609060101010101" pitchFamily="49" charset="-122"/>
              </a:rPr>
              <a:t>工具</a:t>
            </a:r>
            <a:r>
              <a:rPr lang="zh-CN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。有什么心情就发一条，及时</a:t>
            </a:r>
            <a:r>
              <a:rPr lang="zh-CN" altLang="en-US" sz="3600" b="1" u="sng" dirty="0">
                <a:latin typeface="KaiTi" panose="02010609060101010101" pitchFamily="49" charset="-122"/>
                <a:ea typeface="KaiTi" panose="02010609060101010101" pitchFamily="49" charset="-122"/>
              </a:rPr>
              <a:t>记录</a:t>
            </a:r>
            <a:r>
              <a:rPr lang="zh-CN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，还能配上图片。每条朋友圈都是过去一个时间点的</a:t>
            </a:r>
            <a:r>
              <a:rPr lang="zh-CN" altLang="en-US" sz="3600" b="1" u="sng" dirty="0">
                <a:latin typeface="KaiTi" panose="02010609060101010101" pitchFamily="49" charset="-122"/>
                <a:ea typeface="KaiTi" panose="02010609060101010101" pitchFamily="49" charset="-122"/>
              </a:rPr>
              <a:t>自己</a:t>
            </a:r>
            <a:r>
              <a:rPr lang="zh-CN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。无论好的坏的，开心的伤心的</a:t>
            </a:r>
            <a:r>
              <a:rPr 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, </a:t>
            </a:r>
            <a:r>
              <a:rPr lang="zh-CN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多年以后我还是可以通过</a:t>
            </a:r>
            <a:r>
              <a:rPr lang="zh-CN" altLang="en-US" sz="3600" b="1" u="sng" dirty="0">
                <a:latin typeface="KaiTi" panose="02010609060101010101" pitchFamily="49" charset="-122"/>
                <a:ea typeface="KaiTi" panose="02010609060101010101" pitchFamily="49" charset="-122"/>
              </a:rPr>
              <a:t>朋友圈</a:t>
            </a:r>
            <a:r>
              <a:rPr lang="zh-CN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回想过去，看见各种各样的自己。”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675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BFF2613-84AE-4E32-BDE3-9DEFBB070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94855"/>
            <a:ext cx="7886700" cy="423786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zh-CN" altLang="en-US" sz="3825" dirty="0">
                <a:latin typeface="KaiTi" panose="02010609060101010101" pitchFamily="49" charset="-122"/>
                <a:ea typeface="KaiTi" panose="02010609060101010101" pitchFamily="49" charset="-122"/>
              </a:rPr>
              <a:t>“朋友圈作为微信中一个非常有趣的功能，能让我和不同时期的</a:t>
            </a:r>
            <a:r>
              <a:rPr lang="zh-CN" altLang="en-US" sz="3825" b="1" u="sng" dirty="0">
                <a:latin typeface="KaiTi" panose="02010609060101010101" pitchFamily="49" charset="-122"/>
                <a:ea typeface="KaiTi" panose="02010609060101010101" pitchFamily="49" charset="-122"/>
              </a:rPr>
              <a:t>同学们</a:t>
            </a:r>
            <a:r>
              <a:rPr lang="zh-CN" altLang="en-US" sz="3825" dirty="0">
                <a:latin typeface="KaiTi" panose="02010609060101010101" pitchFamily="49" charset="-122"/>
                <a:ea typeface="KaiTi" panose="02010609060101010101" pitchFamily="49" charset="-122"/>
              </a:rPr>
              <a:t>，志同道合的</a:t>
            </a:r>
            <a:r>
              <a:rPr lang="zh-CN" altLang="en-US" sz="3825" b="1" u="sng" dirty="0">
                <a:latin typeface="KaiTi" panose="02010609060101010101" pitchFamily="49" charset="-122"/>
                <a:ea typeface="KaiTi" panose="02010609060101010101" pitchFamily="49" charset="-122"/>
              </a:rPr>
              <a:t>朋友们</a:t>
            </a:r>
            <a:r>
              <a:rPr lang="zh-CN" altLang="en-US" sz="3825" dirty="0">
                <a:latin typeface="KaiTi" panose="02010609060101010101" pitchFamily="49" charset="-122"/>
                <a:ea typeface="KaiTi" panose="02010609060101010101" pitchFamily="49" charset="-122"/>
              </a:rPr>
              <a:t>，还有最爱的</a:t>
            </a:r>
            <a:r>
              <a:rPr lang="zh-CN" altLang="en-US" sz="3825" b="1" u="sng" dirty="0">
                <a:latin typeface="KaiTi" panose="02010609060101010101" pitchFamily="49" charset="-122"/>
                <a:ea typeface="KaiTi" panose="02010609060101010101" pitchFamily="49" charset="-122"/>
              </a:rPr>
              <a:t>家人们</a:t>
            </a:r>
            <a:r>
              <a:rPr lang="zh-CN" altLang="en-US" sz="3825" dirty="0">
                <a:latin typeface="KaiTi" panose="02010609060101010101" pitchFamily="49" charset="-122"/>
                <a:ea typeface="KaiTi" panose="02010609060101010101" pitchFamily="49" charset="-122"/>
              </a:rPr>
              <a:t>分享我生活中的点点滴滴，一些我希望和大家</a:t>
            </a:r>
            <a:r>
              <a:rPr lang="zh-CN" altLang="en-US" sz="3825" b="1" u="sng" dirty="0">
                <a:latin typeface="KaiTi" panose="02010609060101010101" pitchFamily="49" charset="-122"/>
                <a:ea typeface="KaiTi" panose="02010609060101010101" pitchFamily="49" charset="-122"/>
              </a:rPr>
              <a:t>分享</a:t>
            </a:r>
            <a:r>
              <a:rPr lang="zh-CN" altLang="en-US" sz="3825" dirty="0">
                <a:latin typeface="KaiTi" panose="02010609060101010101" pitchFamily="49" charset="-122"/>
                <a:ea typeface="KaiTi" panose="02010609060101010101" pitchFamily="49" charset="-122"/>
              </a:rPr>
              <a:t>的信息以及平时没办法直接说出来的话和想法，我也能通过朋友圈</a:t>
            </a:r>
            <a:r>
              <a:rPr lang="zh-CN" altLang="en-US" sz="3825" b="1" u="sng" dirty="0">
                <a:latin typeface="KaiTi" panose="02010609060101010101" pitchFamily="49" charset="-122"/>
                <a:ea typeface="KaiTi" panose="02010609060101010101" pitchFamily="49" charset="-122"/>
              </a:rPr>
              <a:t>了解</a:t>
            </a:r>
            <a:r>
              <a:rPr lang="zh-CN" altLang="en-US" sz="3825" dirty="0">
                <a:latin typeface="KaiTi" panose="02010609060101010101" pitchFamily="49" charset="-122"/>
                <a:ea typeface="KaiTi" panose="02010609060101010101" pitchFamily="49" charset="-122"/>
              </a:rPr>
              <a:t>同学，朋友，和家人的最新</a:t>
            </a:r>
            <a:r>
              <a:rPr lang="zh-CN" altLang="en-US" sz="3825" b="1" u="sng" dirty="0">
                <a:latin typeface="KaiTi" panose="02010609060101010101" pitchFamily="49" charset="-122"/>
                <a:ea typeface="KaiTi" panose="02010609060101010101" pitchFamily="49" charset="-122"/>
              </a:rPr>
              <a:t>状态</a:t>
            </a:r>
            <a:r>
              <a:rPr lang="zh-CN" altLang="en-US" sz="3825" dirty="0">
                <a:latin typeface="KaiTi" panose="02010609060101010101" pitchFamily="49" charset="-122"/>
                <a:ea typeface="KaiTi" panose="02010609060101010101" pitchFamily="49" charset="-122"/>
              </a:rPr>
              <a:t>和他们认为值得与大家分享的</a:t>
            </a:r>
            <a:r>
              <a:rPr lang="zh-CN" altLang="en-US" sz="3825" b="1" u="sng" dirty="0">
                <a:latin typeface="KaiTi" panose="02010609060101010101" pitchFamily="49" charset="-122"/>
                <a:ea typeface="KaiTi" panose="02010609060101010101" pitchFamily="49" charset="-122"/>
              </a:rPr>
              <a:t>信息</a:t>
            </a:r>
            <a:r>
              <a:rPr lang="zh-CN" altLang="en-US" sz="3825" dirty="0"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6201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D0722D5-8EDE-4628-8E7C-82727DD37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5474"/>
            <a:ext cx="7886700" cy="4487249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zh-CN" altLang="en-US" sz="3000" dirty="0">
                <a:latin typeface="KaiTi" panose="02010609060101010101" pitchFamily="49" charset="-122"/>
                <a:ea typeface="KaiTi" panose="02010609060101010101" pitchFamily="49" charset="-122"/>
              </a:rPr>
              <a:t>“孩子们在外边</a:t>
            </a:r>
            <a:r>
              <a:rPr lang="zh-CN" altLang="en-US" sz="3000" b="1" u="sng" dirty="0">
                <a:latin typeface="KaiTi" panose="02010609060101010101" pitchFamily="49" charset="-122"/>
                <a:ea typeface="KaiTi" panose="02010609060101010101" pitchFamily="49" charset="-122"/>
              </a:rPr>
              <a:t>工作</a:t>
            </a:r>
            <a:r>
              <a:rPr lang="zh-CN" altLang="en-US" sz="3000" dirty="0">
                <a:latin typeface="KaiTi" panose="02010609060101010101" pitchFamily="49" charset="-122"/>
                <a:ea typeface="KaiTi" panose="02010609060101010101" pitchFamily="49" charset="-122"/>
              </a:rPr>
              <a:t>，以前跟他们</a:t>
            </a:r>
            <a:r>
              <a:rPr lang="zh-CN" altLang="en-US" sz="3000" b="1" u="sng" dirty="0">
                <a:latin typeface="KaiTi" panose="02010609060101010101" pitchFamily="49" charset="-122"/>
                <a:ea typeface="KaiTi" panose="02010609060101010101" pitchFamily="49" charset="-122"/>
              </a:rPr>
              <a:t>联系</a:t>
            </a:r>
            <a:r>
              <a:rPr lang="zh-CN" altLang="en-US" sz="3000" dirty="0">
                <a:latin typeface="KaiTi" panose="02010609060101010101" pitchFamily="49" charset="-122"/>
                <a:ea typeface="KaiTi" panose="02010609060101010101" pitchFamily="49" charset="-122"/>
              </a:rPr>
              <a:t>我得打长途电话，每个月要花很多钱，也说不了几句话。现在用</a:t>
            </a:r>
            <a:r>
              <a:rPr lang="zh-CN" altLang="en-US" sz="3000" b="1" u="sng" dirty="0">
                <a:latin typeface="KaiTi" panose="02010609060101010101" pitchFamily="49" charset="-122"/>
                <a:ea typeface="KaiTi" panose="02010609060101010101" pitchFamily="49" charset="-122"/>
              </a:rPr>
              <a:t>智能手机</a:t>
            </a:r>
            <a:r>
              <a:rPr lang="zh-CN" altLang="en-US" sz="3000" dirty="0">
                <a:latin typeface="KaiTi" panose="02010609060101010101" pitchFamily="49" charset="-122"/>
                <a:ea typeface="KaiTi" panose="02010609060101010101" pitchFamily="49" charset="-122"/>
              </a:rPr>
              <a:t>联系，主要的好处就是</a:t>
            </a:r>
            <a:r>
              <a:rPr lang="zh-CN" altLang="en-US" sz="3000" b="1" u="sng" dirty="0">
                <a:latin typeface="KaiTi" panose="02010609060101010101" pitchFamily="49" charset="-122"/>
                <a:ea typeface="KaiTi" panose="02010609060101010101" pitchFamily="49" charset="-122"/>
              </a:rPr>
              <a:t>方便</a:t>
            </a:r>
            <a:r>
              <a:rPr lang="zh-CN" altLang="en-US" sz="3000" b="1" dirty="0">
                <a:latin typeface="KaiTi" panose="02010609060101010101" pitchFamily="49" charset="-122"/>
                <a:ea typeface="KaiTi" panose="02010609060101010101" pitchFamily="49" charset="-122"/>
              </a:rPr>
              <a:t>、</a:t>
            </a:r>
            <a:r>
              <a:rPr lang="zh-CN" altLang="en-US" sz="3000" b="1" u="sng" dirty="0">
                <a:latin typeface="KaiTi" panose="02010609060101010101" pitchFamily="49" charset="-122"/>
                <a:ea typeface="KaiTi" panose="02010609060101010101" pitchFamily="49" charset="-122"/>
              </a:rPr>
              <a:t>省钱</a:t>
            </a:r>
            <a:r>
              <a:rPr lang="zh-CN" altLang="en-US" sz="3000" dirty="0">
                <a:latin typeface="KaiTi" panose="02010609060101010101" pitchFamily="49" charset="-122"/>
                <a:ea typeface="KaiTi" panose="02010609060101010101" pitchFamily="49" charset="-122"/>
              </a:rPr>
              <a:t>。不过，我又担心他们在手机上</a:t>
            </a:r>
            <a:r>
              <a:rPr lang="zh-CN" altLang="en-US" sz="3000" b="1" u="sng" dirty="0">
                <a:latin typeface="KaiTi" panose="02010609060101010101" pitchFamily="49" charset="-122"/>
                <a:ea typeface="KaiTi" panose="02010609060101010101" pitchFamily="49" charset="-122"/>
              </a:rPr>
              <a:t>浪费</a:t>
            </a:r>
            <a:r>
              <a:rPr lang="zh-CN" altLang="en-US" sz="3000" dirty="0">
                <a:latin typeface="KaiTi" panose="02010609060101010101" pitchFamily="49" charset="-122"/>
                <a:ea typeface="KaiTi" panose="02010609060101010101" pitchFamily="49" charset="-122"/>
              </a:rPr>
              <a:t>太多时间，手机用得多了，年纪不大，眼睛就</a:t>
            </a:r>
            <a:r>
              <a:rPr lang="zh-CN" altLang="en-US" sz="3000" b="1" u="sng" dirty="0">
                <a:latin typeface="KaiTi" panose="02010609060101010101" pitchFamily="49" charset="-122"/>
                <a:ea typeface="KaiTi" panose="02010609060101010101" pitchFamily="49" charset="-122"/>
              </a:rPr>
              <a:t>花</a:t>
            </a:r>
            <a:r>
              <a:rPr lang="zh-CN" altLang="en-US" sz="3000" dirty="0">
                <a:latin typeface="KaiTi" panose="02010609060101010101" pitchFamily="49" charset="-122"/>
                <a:ea typeface="KaiTi" panose="02010609060101010101" pitchFamily="49" charset="-122"/>
              </a:rPr>
              <a:t>了。”</a:t>
            </a:r>
            <a:endParaRPr lang="en-US" sz="3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8134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395809-2114-4505-BA00-7C06C468D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77" y="198508"/>
            <a:ext cx="8612332" cy="476834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zh-CN" altLang="en-US" sz="3000" dirty="0">
                <a:latin typeface="KaiTi" panose="02010609060101010101" pitchFamily="49" charset="-122"/>
                <a:ea typeface="KaiTi" panose="02010609060101010101" pitchFamily="49" charset="-122"/>
              </a:rPr>
              <a:t>“</a:t>
            </a:r>
            <a:r>
              <a:rPr lang="zh-CN" altLang="en-US" sz="2700" dirty="0">
                <a:latin typeface="KaiTi" panose="02010609060101010101" pitchFamily="49" charset="-122"/>
                <a:ea typeface="KaiTi" panose="02010609060101010101" pitchFamily="49" charset="-122"/>
              </a:rPr>
              <a:t>听说有的同学在他们的朋友圈“</a:t>
            </a:r>
            <a:r>
              <a:rPr lang="zh-CN" altLang="en-US" sz="2700" b="1" u="sng" dirty="0">
                <a:latin typeface="KaiTi" panose="02010609060101010101" pitchFamily="49" charset="-122"/>
                <a:ea typeface="KaiTi" panose="02010609060101010101" pitchFamily="49" charset="-122"/>
              </a:rPr>
              <a:t>拉黑</a:t>
            </a:r>
            <a:r>
              <a:rPr lang="zh-CN" altLang="en-US" sz="2700" dirty="0">
                <a:latin typeface="KaiTi" panose="02010609060101010101" pitchFamily="49" charset="-122"/>
                <a:ea typeface="KaiTi" panose="02010609060101010101" pitchFamily="49" charset="-122"/>
              </a:rPr>
              <a:t>”父母，我刚开始不太</a:t>
            </a:r>
            <a:r>
              <a:rPr lang="zh-CN" altLang="en-US" sz="2700" b="1" u="sng" dirty="0">
                <a:latin typeface="KaiTi" panose="02010609060101010101" pitchFamily="49" charset="-122"/>
                <a:ea typeface="KaiTi" panose="02010609060101010101" pitchFamily="49" charset="-122"/>
              </a:rPr>
              <a:t>理解</a:t>
            </a:r>
            <a:r>
              <a:rPr lang="zh-CN" altLang="en-US" sz="2700" dirty="0">
                <a:latin typeface="KaiTi" panose="02010609060101010101" pitchFamily="49" charset="-122"/>
                <a:ea typeface="KaiTi" panose="02010609060101010101" pitchFamily="49" charset="-122"/>
              </a:rPr>
              <a:t>，但是当我发现自己发出的每一条</a:t>
            </a:r>
            <a:r>
              <a:rPr lang="zh-CN" altLang="en-US" sz="2700" b="1" u="sng" dirty="0">
                <a:latin typeface="KaiTi" panose="02010609060101010101" pitchFamily="49" charset="-122"/>
                <a:ea typeface="KaiTi" panose="02010609060101010101" pitchFamily="49" charset="-122"/>
              </a:rPr>
              <a:t>信息</a:t>
            </a:r>
            <a:r>
              <a:rPr lang="zh-CN" altLang="en-US" sz="2700" dirty="0">
                <a:latin typeface="KaiTi" panose="02010609060101010101" pitchFamily="49" charset="-122"/>
                <a:ea typeface="KaiTi" panose="02010609060101010101" pitchFamily="49" charset="-122"/>
              </a:rPr>
              <a:t>，父母都会第一时间发表他们的</a:t>
            </a:r>
            <a:r>
              <a:rPr lang="zh-CN" altLang="en-US" sz="2700" b="1" u="sng" dirty="0">
                <a:latin typeface="KaiTi" panose="02010609060101010101" pitchFamily="49" charset="-122"/>
                <a:ea typeface="KaiTi" panose="02010609060101010101" pitchFamily="49" charset="-122"/>
              </a:rPr>
              <a:t>意见</a:t>
            </a:r>
            <a:r>
              <a:rPr lang="zh-CN" altLang="en-US" sz="2700" dirty="0">
                <a:latin typeface="KaiTi" panose="02010609060101010101" pitchFamily="49" charset="-122"/>
                <a:ea typeface="KaiTi" panose="02010609060101010101" pitchFamily="49" charset="-122"/>
              </a:rPr>
              <a:t>，而且好像不太</a:t>
            </a:r>
            <a:r>
              <a:rPr lang="zh-CN" altLang="en-US" sz="2700" b="1" u="sng" dirty="0">
                <a:latin typeface="KaiTi" panose="02010609060101010101" pitchFamily="49" charset="-122"/>
                <a:ea typeface="KaiTi" panose="02010609060101010101" pitchFamily="49" charset="-122"/>
              </a:rPr>
              <a:t>信任</a:t>
            </a:r>
            <a:r>
              <a:rPr lang="zh-CN" altLang="en-US" sz="2700" dirty="0">
                <a:latin typeface="KaiTi" panose="02010609060101010101" pitchFamily="49" charset="-122"/>
                <a:ea typeface="KaiTi" panose="02010609060101010101" pitchFamily="49" charset="-122"/>
              </a:rPr>
              <a:t>我，比如担心我没好好</a:t>
            </a:r>
            <a:r>
              <a:rPr lang="zh-CN" altLang="en-US" sz="2700" b="1" u="sng" dirty="0">
                <a:latin typeface="KaiTi" panose="02010609060101010101" pitchFamily="49" charset="-122"/>
                <a:ea typeface="KaiTi" panose="02010609060101010101" pitchFamily="49" charset="-122"/>
              </a:rPr>
              <a:t>学习</a:t>
            </a:r>
            <a:r>
              <a:rPr lang="zh-CN" altLang="en-US" sz="2700" dirty="0">
                <a:latin typeface="KaiTi" panose="02010609060101010101" pitchFamily="49" charset="-122"/>
                <a:ea typeface="KaiTi" panose="02010609060101010101" pitchFamily="49" charset="-122"/>
              </a:rPr>
              <a:t>、担心我交了不好的</a:t>
            </a:r>
            <a:r>
              <a:rPr lang="zh-CN" altLang="en-US" sz="2700" b="1" u="sng" dirty="0">
                <a:latin typeface="KaiTi" panose="02010609060101010101" pitchFamily="49" charset="-122"/>
                <a:ea typeface="KaiTi" panose="02010609060101010101" pitchFamily="49" charset="-122"/>
              </a:rPr>
              <a:t>朋友</a:t>
            </a:r>
            <a:r>
              <a:rPr lang="zh-CN" altLang="en-US" sz="2700" dirty="0">
                <a:latin typeface="KaiTi" panose="02010609060101010101" pitchFamily="49" charset="-122"/>
                <a:ea typeface="KaiTi" panose="02010609060101010101" pitchFamily="49" charset="-122"/>
              </a:rPr>
              <a:t>、担心我有了</a:t>
            </a:r>
            <a:r>
              <a:rPr lang="zh-CN" altLang="en-US" sz="2700" b="1" u="sng" dirty="0">
                <a:latin typeface="KaiTi" panose="02010609060101010101" pitchFamily="49" charset="-122"/>
                <a:ea typeface="KaiTi" panose="02010609060101010101" pitchFamily="49" charset="-122"/>
              </a:rPr>
              <a:t>女朋友</a:t>
            </a:r>
            <a:r>
              <a:rPr lang="en-US" altLang="zh-CN" sz="2700" dirty="0">
                <a:latin typeface="KaiTi" panose="02010609060101010101" pitchFamily="49" charset="-122"/>
                <a:ea typeface="KaiTi" panose="02010609060101010101" pitchFamily="49" charset="-122"/>
              </a:rPr>
              <a:t>……</a:t>
            </a:r>
            <a:r>
              <a:rPr lang="zh-CN" altLang="en-US" sz="2700" dirty="0">
                <a:latin typeface="KaiTi" panose="02010609060101010101" pitchFamily="49" charset="-122"/>
                <a:ea typeface="KaiTi" panose="02010609060101010101" pitchFamily="49" charset="-122"/>
              </a:rPr>
              <a:t>所以吃晚饭的时候常常</a:t>
            </a:r>
            <a:r>
              <a:rPr lang="zh-CN" altLang="en-US" sz="2700" b="1" u="sng" dirty="0">
                <a:latin typeface="KaiTi" panose="02010609060101010101" pitchFamily="49" charset="-122"/>
                <a:ea typeface="KaiTi" panose="02010609060101010101" pitchFamily="49" charset="-122"/>
              </a:rPr>
              <a:t>教育</a:t>
            </a:r>
            <a:r>
              <a:rPr lang="zh-CN" altLang="en-US" sz="2700" dirty="0">
                <a:latin typeface="KaiTi" panose="02010609060101010101" pitchFamily="49" charset="-122"/>
                <a:ea typeface="KaiTi" panose="02010609060101010101" pitchFamily="49" charset="-122"/>
              </a:rPr>
              <a:t>我，还把我和“别人家的孩子”作比较。我受不了了，所以我也决定不让父母在朋友圈看到自己的</a:t>
            </a:r>
            <a:r>
              <a:rPr lang="zh-CN" altLang="en-US" sz="2700" b="1" u="sng" dirty="0">
                <a:latin typeface="KaiTi" panose="02010609060101010101" pitchFamily="49" charset="-122"/>
                <a:ea typeface="KaiTi" panose="02010609060101010101" pitchFamily="49" charset="-122"/>
              </a:rPr>
              <a:t>状态</a:t>
            </a:r>
            <a:r>
              <a:rPr lang="zh-CN" altLang="en-US" sz="2700" dirty="0">
                <a:latin typeface="KaiTi" panose="02010609060101010101" pitchFamily="49" charset="-122"/>
                <a:ea typeface="KaiTi" panose="02010609060101010101" pitchFamily="49" charset="-122"/>
              </a:rPr>
              <a:t>了。</a:t>
            </a:r>
            <a:r>
              <a:rPr lang="en-US" altLang="zh-CN" sz="2700" dirty="0">
                <a:latin typeface="KaiTi" panose="02010609060101010101" pitchFamily="49" charset="-122"/>
                <a:ea typeface="KaiTi" panose="02010609060101010101" pitchFamily="49" charset="-122"/>
              </a:rPr>
              <a:t>”</a:t>
            </a:r>
            <a:endParaRPr lang="en-US" sz="27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50920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/>
        </p:nvSpPr>
        <p:spPr>
          <a:xfrm>
            <a:off x="534250" y="1059700"/>
            <a:ext cx="8111700" cy="172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 sz="4800" dirty="0" smtClean="0">
                <a:latin typeface="KaiTi"/>
                <a:ea typeface="KaiTi"/>
                <a:cs typeface="KaiTi"/>
                <a:sym typeface="KaiTi"/>
              </a:rPr>
              <a:t>请</a:t>
            </a:r>
            <a:r>
              <a:rPr lang="zh-CN" altLang="en-US" sz="4800" dirty="0" smtClean="0">
                <a:latin typeface="KaiTi"/>
                <a:ea typeface="KaiTi"/>
                <a:cs typeface="KaiTi"/>
                <a:sym typeface="KaiTi"/>
              </a:rPr>
              <a:t>谈</a:t>
            </a:r>
            <a:r>
              <a:rPr lang="zh-CN" sz="4800" dirty="0" smtClean="0">
                <a:latin typeface="KaiTi"/>
                <a:ea typeface="KaiTi"/>
                <a:cs typeface="KaiTi"/>
                <a:sym typeface="KaiTi"/>
              </a:rPr>
              <a:t>一</a:t>
            </a:r>
            <a:r>
              <a:rPr lang="zh-CN" altLang="en-US" sz="4800" dirty="0" smtClean="0">
                <a:latin typeface="KaiTi"/>
                <a:ea typeface="KaiTi"/>
                <a:cs typeface="KaiTi"/>
                <a:sym typeface="KaiTi"/>
              </a:rPr>
              <a:t>谈</a:t>
            </a:r>
            <a:r>
              <a:rPr lang="zh-CN" sz="4800" dirty="0" smtClean="0">
                <a:latin typeface="KaiTi"/>
                <a:ea typeface="KaiTi"/>
                <a:cs typeface="KaiTi"/>
                <a:sym typeface="KaiTi"/>
              </a:rPr>
              <a:t>图片</a:t>
            </a:r>
            <a:r>
              <a:rPr lang="zh-CN" sz="4800" dirty="0">
                <a:latin typeface="KaiTi"/>
                <a:ea typeface="KaiTi"/>
                <a:cs typeface="KaiTi"/>
                <a:sym typeface="KaiTi"/>
              </a:rPr>
              <a:t>里的</a:t>
            </a:r>
            <a:r>
              <a:rPr lang="zh-CN" sz="4800" dirty="0" smtClean="0">
                <a:latin typeface="KaiTi"/>
                <a:ea typeface="KaiTi"/>
                <a:cs typeface="KaiTi"/>
                <a:sym typeface="KaiTi"/>
              </a:rPr>
              <a:t>人可能</a:t>
            </a:r>
            <a:r>
              <a:rPr lang="zh-CN" sz="4800" dirty="0">
                <a:latin typeface="KaiTi"/>
                <a:ea typeface="KaiTi"/>
                <a:cs typeface="KaiTi"/>
                <a:sym typeface="KaiTi"/>
              </a:rPr>
              <a:t>会用社交软件做什么？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>
            <a:off x="4482913" y="2433250"/>
            <a:ext cx="178175" cy="276999"/>
          </a:xfrm>
          <a:prstGeom prst="rect">
            <a:avLst/>
          </a:prstGeom>
          <a:noFill/>
          <a:ln>
            <a:noFill/>
          </a:ln>
        </p:spPr>
        <p:txBody>
          <a:bodyPr wrap="square" lIns="68569" tIns="34275" rIns="68569" bIns="34275" anchor="t" anchorCtr="0">
            <a:noAutofit/>
          </a:bodyPr>
          <a:lstStyle/>
          <a:p>
            <a:pPr>
              <a:buSzPct val="25000"/>
            </a:pPr>
            <a:r>
              <a:rPr lang="en-US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</a:p>
        </p:txBody>
      </p:sp>
      <p:graphicFrame>
        <p:nvGraphicFramePr>
          <p:cNvPr id="85" name="Shape 85"/>
          <p:cNvGraphicFramePr/>
          <p:nvPr/>
        </p:nvGraphicFramePr>
        <p:xfrm>
          <a:off x="0" y="0"/>
          <a:ext cx="9144000" cy="51435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572000"/>
                <a:gridCol w="4572000"/>
              </a:tblGrid>
              <a:tr h="2571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40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400"/>
                    </a:p>
                  </a:txBody>
                  <a:tcPr marL="68588" marR="68588" marT="34294" marB="34294"/>
                </a:tc>
              </a:tr>
              <a:tr h="2571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40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400"/>
                    </a:p>
                  </a:txBody>
                  <a:tcPr marL="68588" marR="68588" marT="34294" marB="34294"/>
                </a:tc>
              </a:tr>
            </a:tbl>
          </a:graphicData>
        </a:graphic>
      </p:graphicFrame>
      <p:pic>
        <p:nvPicPr>
          <p:cNvPr id="86" name="Shape 86" descr="https://lh4.googleusercontent.com/xDBABuXDykhHwNNQ4VjcHcOQgWUE44Mnus1nY4-rWSl8QTPWx0BCX3wJsBOQru7t4133oopOtJoKjEq0wfiFa2E0i3AMs3NRnnCj3oprFC-VjCI0ZX_6Ws8uOtgbUp6qoVdx7PLYPHw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3593" y="63417"/>
            <a:ext cx="2971041" cy="2452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 descr="https://lh4.googleusercontent.com/1AMYKYHJSQl7h-9fGsMaj4lK6tIZ3zULXAn5ySKS5l8Tg7JBLNFoPvhSmFOPhnl5LuHAnTJu13gEYxbrC_yp_zIU0TSmgCfBYATcF2Y0wHWKz5hQ3GTbpuy1ZuzhlW896LwOWsHAjH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65692" y="94441"/>
            <a:ext cx="1789834" cy="2444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 descr="https://lh3.googleusercontent.com/DJN0EivBCZ75404IRncKgdegpzdB-eqxop9C1gpgWuceGpHY7anRZTG2zHqa1w92N9QXsn7_BeB-jnzrZqUM_kIHqnHqWswzUCBpNFdkQJy9vaNEBFP2kQ4frVou1sIuNEBEdAd_U7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68032" y="2710249"/>
            <a:ext cx="4010585" cy="2334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 descr="https://lh5.googleusercontent.com/Q80eFs0K4L6oO4WgqGF3xL7bSP9gSwdG0MmjIjo6CsWIecTp-uEYb4MKEcOnCuyLtfHQfllXtZcO7AjxOudThZ8d3Z4_fusrbd1IbAhB4GfGqYVaFU9aYKB751fr6a0_5tX4j-gmaKw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327" y="2579794"/>
            <a:ext cx="2523854" cy="24654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8753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41" name="Shape 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1"/>
            <a:ext cx="9144000" cy="509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074" y="63825"/>
            <a:ext cx="8849400" cy="4963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55" name="Shape 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375" y="78100"/>
            <a:ext cx="8828099" cy="501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62" name="Shape 162"/>
          <p:cNvPicPr preferRelativeResize="0"/>
          <p:nvPr/>
        </p:nvPicPr>
        <p:blipFill rotWithShape="1">
          <a:blip r:embed="rId3">
            <a:alphaModFix/>
          </a:blip>
          <a:srcRect r="13644"/>
          <a:stretch/>
        </p:blipFill>
        <p:spPr>
          <a:xfrm>
            <a:off x="237712" y="14350"/>
            <a:ext cx="8668574" cy="5114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ctrTitle"/>
          </p:nvPr>
        </p:nvSpPr>
        <p:spPr>
          <a:xfrm>
            <a:off x="311700" y="74457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zh-CN" sz="4800"/>
              <a:t>图片和文字配对</a:t>
            </a:r>
          </a:p>
        </p:txBody>
      </p:sp>
      <p:sp>
        <p:nvSpPr>
          <p:cNvPr id="168" name="Shape 168"/>
          <p:cNvSpPr txBox="1"/>
          <p:nvPr/>
        </p:nvSpPr>
        <p:spPr>
          <a:xfrm>
            <a:off x="513300" y="1896075"/>
            <a:ext cx="4399800" cy="2388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 sz="3000"/>
              <a:t>每一组有四张图片和四个关键词，你觉得哪一个关键词最能够表达图片的意思？请你给每一张图片配上一个关键词。</a:t>
            </a:r>
          </a:p>
        </p:txBody>
      </p:sp>
      <p:pic>
        <p:nvPicPr>
          <p:cNvPr id="169" name="Shape 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6800" y="2014300"/>
            <a:ext cx="3324325" cy="1577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543</Words>
  <Application>Microsoft Macintosh PowerPoint</Application>
  <PresentationFormat>On-screen Show (16:9)</PresentationFormat>
  <Paragraphs>47</Paragraphs>
  <Slides>29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Calibri</vt:lpstr>
      <vt:lpstr>Corbel</vt:lpstr>
      <vt:lpstr>KaiTi</vt:lpstr>
      <vt:lpstr>宋体</vt:lpstr>
      <vt:lpstr>Arial</vt:lpstr>
      <vt:lpstr>Simple Light</vt:lpstr>
      <vt:lpstr>Day 5</vt:lpstr>
      <vt:lpstr>学习目标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图片和文字配对</vt:lpstr>
      <vt:lpstr>PowerPoint Presentation</vt:lpstr>
      <vt:lpstr>PowerPoint Presentation</vt:lpstr>
      <vt:lpstr>社交软件面面观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小组朗读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Meng Yeh</cp:lastModifiedBy>
  <cp:revision>8</cp:revision>
  <dcterms:modified xsi:type="dcterms:W3CDTF">2017-12-11T02:43:42Z</dcterms:modified>
</cp:coreProperties>
</file>